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60" r:id="rId5"/>
    <p:sldId id="265" r:id="rId6"/>
    <p:sldId id="266" r:id="rId7"/>
    <p:sldId id="264" r:id="rId8"/>
    <p:sldId id="258" r:id="rId9"/>
    <p:sldId id="259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8228B-161A-4FC9-B9F4-E690A9DA40D7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2B74-5682-4D6D-A1DB-62C463EB3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9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Congratulations! This was not easy and in case none of you have heard it, myself</a:t>
            </a:r>
            <a:r>
              <a:rPr lang="en-US" baseline="0" dirty="0" smtClean="0"/>
              <a:t> and Deb want to say Congrats and Thank you – your contributions are so needed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2B74-5682-4D6D-A1DB-62C463EB36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8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Icebreaker:</a:t>
            </a:r>
            <a:r>
              <a:rPr lang="en-US" baseline="0" dirty="0" smtClean="0"/>
              <a:t> One word descriptor for this most recent interview season. What is the first word that popped into your 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2B74-5682-4D6D-A1DB-62C463EB36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6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2B74-5682-4D6D-A1DB-62C463EB36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2B74-5682-4D6D-A1DB-62C463EB36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2B74-5682-4D6D-A1DB-62C463EB36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3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D09DB-18F3-4AEB-A6A2-DAC6FA64980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F9FC17-DFF8-4FED-A5DD-B020E94B751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7772400" cy="18287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Jordan Norwood-Reynolds</a:t>
            </a:r>
            <a:r>
              <a:rPr lang="en-US" dirty="0" smtClean="0"/>
              <a:t>, MHA, Program Coordinator</a:t>
            </a:r>
          </a:p>
          <a:p>
            <a:r>
              <a:rPr lang="en-US" dirty="0" smtClean="0"/>
              <a:t>Southern Hills Hospital Family Medicine Residency Program in the Sunrise Health GME Consortium</a:t>
            </a:r>
          </a:p>
          <a:p>
            <a:r>
              <a:rPr lang="en-US" b="1" dirty="0" smtClean="0"/>
              <a:t>Deborah Egger</a:t>
            </a:r>
            <a:r>
              <a:rPr lang="en-US" dirty="0" smtClean="0"/>
              <a:t>, Program Coordinator</a:t>
            </a:r>
          </a:p>
          <a:p>
            <a:r>
              <a:rPr lang="en-US" dirty="0" smtClean="0"/>
              <a:t>Mayo Clinic Family Medicine Residency – Eau Claire</a:t>
            </a:r>
          </a:p>
          <a:p>
            <a:r>
              <a:rPr lang="en-US" dirty="0" smtClean="0"/>
              <a:t>Friday, February 8,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175351" cy="1793167"/>
          </a:xfrm>
        </p:spPr>
        <p:txBody>
          <a:bodyPr/>
          <a:lstStyle/>
          <a:p>
            <a:r>
              <a:rPr lang="en-US" sz="4400" dirty="0" smtClean="0"/>
              <a:t>Interview Season 2019:  Lessons Learned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85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34" y="0"/>
            <a:ext cx="6512511" cy="1143000"/>
          </a:xfrm>
        </p:spPr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066800"/>
            <a:ext cx="7467600" cy="4922520"/>
          </a:xfrm>
        </p:spPr>
        <p:txBody>
          <a:bodyPr/>
          <a:lstStyle/>
          <a:p>
            <a:r>
              <a:rPr lang="en-US" dirty="0" smtClean="0"/>
              <a:t>Assessment of communication skills begin with initial communication/invite to interview</a:t>
            </a:r>
          </a:p>
          <a:p>
            <a:r>
              <a:rPr lang="en-US" dirty="0" smtClean="0"/>
              <a:t>Seek resident feedback from dinners/tours &amp; at final rank meeting</a:t>
            </a:r>
          </a:p>
          <a:p>
            <a:r>
              <a:rPr lang="en-US" dirty="0" smtClean="0"/>
              <a:t>Seek feedback from leadership team that provide campus tours</a:t>
            </a:r>
          </a:p>
          <a:p>
            <a:r>
              <a:rPr lang="en-US" dirty="0" smtClean="0"/>
              <a:t>Discuss box on interview evaluation sheet / Use of Interviewer Huddle</a:t>
            </a:r>
          </a:p>
          <a:p>
            <a:endParaRPr lang="en-US" dirty="0"/>
          </a:p>
        </p:txBody>
      </p:sp>
      <p:pic>
        <p:nvPicPr>
          <p:cNvPr id="4" name="Picture 3" descr="File:Blue checkbox-checked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4288"/>
            <a:ext cx="8015287" cy="1143000"/>
          </a:xfrm>
        </p:spPr>
        <p:txBody>
          <a:bodyPr/>
          <a:lstStyle/>
          <a:p>
            <a:r>
              <a:rPr lang="en-US" dirty="0" smtClean="0"/>
              <a:t>Review of 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AOA Rank Order List Certification Deadline was January 18</a:t>
            </a:r>
          </a:p>
          <a:p>
            <a:r>
              <a:rPr lang="en-US" dirty="0" smtClean="0"/>
              <a:t>AOA Results of the Match were released February 4 </a:t>
            </a:r>
          </a:p>
          <a:p>
            <a:endParaRPr lang="en-US" dirty="0" smtClean="0"/>
          </a:p>
          <a:p>
            <a:r>
              <a:rPr lang="en-US" dirty="0" smtClean="0"/>
              <a:t>NRMP Rank Order List Certification deadline is Feb 20 at 9 pm EST</a:t>
            </a:r>
          </a:p>
          <a:p>
            <a:r>
              <a:rPr lang="en-US" dirty="0" smtClean="0"/>
              <a:t>March 11 Match Week Begins</a:t>
            </a:r>
          </a:p>
          <a:p>
            <a:pPr lvl="1"/>
            <a:r>
              <a:rPr lang="en-US" dirty="0" smtClean="0"/>
              <a:t>10:30 am EST Medical school Unmatched Applicants report available</a:t>
            </a:r>
          </a:p>
          <a:p>
            <a:pPr lvl="1"/>
            <a:r>
              <a:rPr lang="en-US" dirty="0" smtClean="0"/>
              <a:t>SOAP begins</a:t>
            </a:r>
          </a:p>
          <a:p>
            <a:r>
              <a:rPr lang="en-US" dirty="0" smtClean="0"/>
              <a:t>March 14 SOAP ends @ 11 am EST</a:t>
            </a:r>
          </a:p>
          <a:p>
            <a:r>
              <a:rPr lang="en-US" dirty="0" smtClean="0"/>
              <a:t>March 14 @ 2 pm EST Program Confidential Roster of Matched Applicants report is available</a:t>
            </a:r>
          </a:p>
          <a:p>
            <a:r>
              <a:rPr lang="en-US" dirty="0" smtClean="0"/>
              <a:t>March 15 – MATCH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34" y="0"/>
            <a:ext cx="6512511" cy="1143000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pic>
        <p:nvPicPr>
          <p:cNvPr id="5" name="Content Placeholder 4" descr="PROFESSORES LUSOS: Fim das renovações...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3475037" cy="3475037"/>
          </a:xfrm>
        </p:spPr>
      </p:pic>
    </p:spTree>
    <p:extLst>
      <p:ext uri="{BB962C8B-B14F-4D97-AF65-F5344CB8AC3E}">
        <p14:creationId xmlns:p14="http://schemas.microsoft.com/office/powerpoint/2010/main" val="41212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4288"/>
            <a:ext cx="8015287" cy="1143000"/>
          </a:xfrm>
        </p:spPr>
        <p:txBody>
          <a:bodyPr/>
          <a:lstStyle/>
          <a:p>
            <a:r>
              <a:rPr lang="en-US" dirty="0" smtClean="0"/>
              <a:t>Interview Season for Match 2019</a:t>
            </a:r>
            <a:endParaRPr lang="en-US" dirty="0"/>
          </a:p>
        </p:txBody>
      </p:sp>
      <p:pic>
        <p:nvPicPr>
          <p:cNvPr id="5" name="Picture 4" descr="El Blog de Anab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4288"/>
            <a:ext cx="8015287" cy="1143000"/>
          </a:xfrm>
        </p:spPr>
        <p:txBody>
          <a:bodyPr/>
          <a:lstStyle/>
          <a:p>
            <a:r>
              <a:rPr lang="en-US" dirty="0" smtClean="0"/>
              <a:t>Interview Season for Match 2019</a:t>
            </a:r>
            <a:endParaRPr lang="en-US" dirty="0"/>
          </a:p>
        </p:txBody>
      </p:sp>
      <p:pic>
        <p:nvPicPr>
          <p:cNvPr id="4" name="Content Placeholder 3" descr="Thinking woman PN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23" y="1371600"/>
            <a:ext cx="4512153" cy="4876800"/>
          </a:xfrm>
        </p:spPr>
      </p:pic>
    </p:spTree>
    <p:extLst>
      <p:ext uri="{BB962C8B-B14F-4D97-AF65-F5344CB8AC3E}">
        <p14:creationId xmlns:p14="http://schemas.microsoft.com/office/powerpoint/2010/main" val="15076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-20782"/>
            <a:ext cx="6512511" cy="1143000"/>
          </a:xfrm>
        </p:spPr>
        <p:txBody>
          <a:bodyPr/>
          <a:lstStyle/>
          <a:p>
            <a:r>
              <a:rPr lang="en-US" dirty="0" smtClean="0"/>
              <a:t>Pre-interview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7772400" cy="4770120"/>
          </a:xfrm>
        </p:spPr>
        <p:txBody>
          <a:bodyPr/>
          <a:lstStyle/>
          <a:p>
            <a:r>
              <a:rPr lang="en-US" dirty="0" smtClean="0"/>
              <a:t>PD reviews applications via ERAS</a:t>
            </a:r>
          </a:p>
          <a:p>
            <a:r>
              <a:rPr lang="en-US" dirty="0" smtClean="0"/>
              <a:t>Reviewer Score includes</a:t>
            </a:r>
          </a:p>
          <a:p>
            <a:pPr lvl="1"/>
            <a:r>
              <a:rPr lang="en-US" dirty="0" smtClean="0"/>
              <a:t>Test Scores</a:t>
            </a:r>
          </a:p>
          <a:p>
            <a:pPr lvl="1"/>
            <a:r>
              <a:rPr lang="en-US" dirty="0" smtClean="0"/>
              <a:t>Medical School and Gaps</a:t>
            </a:r>
          </a:p>
          <a:p>
            <a:pPr lvl="1"/>
            <a:r>
              <a:rPr lang="en-US" dirty="0" smtClean="0"/>
              <a:t>Personal statements and LORs</a:t>
            </a:r>
          </a:p>
          <a:p>
            <a:pPr lvl="1"/>
            <a:r>
              <a:rPr lang="en-US" dirty="0" smtClean="0"/>
              <a:t>Commitment to Family Medicine</a:t>
            </a:r>
          </a:p>
          <a:p>
            <a:pPr lvl="1"/>
            <a:r>
              <a:rPr lang="en-US" dirty="0" smtClean="0"/>
              <a:t>West Coast Connection</a:t>
            </a:r>
          </a:p>
          <a:p>
            <a:pPr lvl="1"/>
            <a:r>
              <a:rPr lang="en-US" dirty="0" smtClean="0"/>
              <a:t>Commitment to Underserved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 ERAS RSVP functionality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050"/>
            <a:ext cx="8424862" cy="1143000"/>
          </a:xfrm>
        </p:spPr>
        <p:txBody>
          <a:bodyPr/>
          <a:lstStyle/>
          <a:p>
            <a:r>
              <a:rPr lang="en-US" dirty="0" smtClean="0"/>
              <a:t>Interview Season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Interview 6-8 applicants per day/once a per week</a:t>
            </a:r>
          </a:p>
          <a:p>
            <a:pPr lvl="1"/>
            <a:r>
              <a:rPr lang="en-US" dirty="0" smtClean="0"/>
              <a:t>October 15 – January 14</a:t>
            </a:r>
          </a:p>
          <a:p>
            <a:r>
              <a:rPr lang="en-US" dirty="0" smtClean="0"/>
              <a:t>Residents host dinner night before interview and tours the day of</a:t>
            </a:r>
          </a:p>
          <a:p>
            <a:r>
              <a:rPr lang="en-US" dirty="0" smtClean="0"/>
              <a:t>Interview day agenda</a:t>
            </a:r>
          </a:p>
          <a:p>
            <a:pPr lvl="1"/>
            <a:r>
              <a:rPr lang="en-US" dirty="0" smtClean="0"/>
              <a:t>1:1 Program Director &amp; Applicant</a:t>
            </a:r>
          </a:p>
          <a:p>
            <a:pPr lvl="1"/>
            <a:r>
              <a:rPr lang="en-US" dirty="0" smtClean="0"/>
              <a:t>1:1 Program Faculty &amp; Applicant</a:t>
            </a:r>
          </a:p>
          <a:p>
            <a:pPr lvl="1"/>
            <a:r>
              <a:rPr lang="en-US" dirty="0" smtClean="0"/>
              <a:t>1:1 Current Resident &amp; Applicant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86200"/>
            <a:ext cx="4572000" cy="28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143000"/>
          </a:xfrm>
        </p:spPr>
        <p:txBody>
          <a:bodyPr/>
          <a:lstStyle/>
          <a:p>
            <a:r>
              <a:rPr lang="en-US" dirty="0" smtClean="0"/>
              <a:t>Interview Season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Each interviewer scores applicant’s based on variety of questions</a:t>
            </a:r>
          </a:p>
          <a:p>
            <a:r>
              <a:rPr lang="en-US" dirty="0" smtClean="0"/>
              <a:t>During Interviewer Huddle, review scores, red flags and ensure true picture is painted of applicant</a:t>
            </a:r>
          </a:p>
          <a:p>
            <a:r>
              <a:rPr lang="en-US" dirty="0" smtClean="0"/>
              <a:t>PC gathers all comments from tour, dinner and interviewers</a:t>
            </a:r>
          </a:p>
          <a:p>
            <a:r>
              <a:rPr lang="en-US" dirty="0" smtClean="0"/>
              <a:t>Split Rank Meetings between Faculty/PD and residents/PC</a:t>
            </a:r>
          </a:p>
          <a:p>
            <a:pPr lvl="1"/>
            <a:r>
              <a:rPr lang="en-US" dirty="0" smtClean="0"/>
              <a:t>Faculty can make full adjustments to list or DNR</a:t>
            </a:r>
          </a:p>
          <a:p>
            <a:pPr lvl="1"/>
            <a:r>
              <a:rPr lang="en-US" dirty="0" smtClean="0"/>
              <a:t>Residents can move applicants along tiers or </a:t>
            </a:r>
            <a:r>
              <a:rPr lang="en-US" dirty="0"/>
              <a:t>DNR</a:t>
            </a:r>
          </a:p>
          <a:p>
            <a:r>
              <a:rPr lang="en-US" dirty="0" smtClean="0"/>
              <a:t>Consensus of </a:t>
            </a:r>
            <a:r>
              <a:rPr lang="en-US" dirty="0"/>
              <a:t>f</a:t>
            </a:r>
            <a:r>
              <a:rPr lang="en-US" dirty="0" smtClean="0"/>
              <a:t>inal Rank Meeting findings is between PD and PC to certifying Rank Order List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638800"/>
            <a:ext cx="9525000" cy="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-20782"/>
            <a:ext cx="6512511" cy="1143000"/>
          </a:xfrm>
        </p:spPr>
        <p:txBody>
          <a:bodyPr/>
          <a:lstStyle/>
          <a:p>
            <a:r>
              <a:rPr lang="en-US" dirty="0" smtClean="0"/>
              <a:t>Pre-interview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7772400" cy="4770120"/>
          </a:xfrm>
        </p:spPr>
        <p:txBody>
          <a:bodyPr/>
          <a:lstStyle/>
          <a:p>
            <a:r>
              <a:rPr lang="en-US" dirty="0" smtClean="0"/>
              <a:t>PD reviews applications via ERAS</a:t>
            </a:r>
          </a:p>
          <a:p>
            <a:r>
              <a:rPr lang="en-US" dirty="0" smtClean="0"/>
              <a:t>Reviewer Score</a:t>
            </a:r>
          </a:p>
          <a:p>
            <a:pPr lvl="1"/>
            <a:r>
              <a:rPr lang="en-US" dirty="0" smtClean="0"/>
              <a:t>Test Scores</a:t>
            </a:r>
          </a:p>
          <a:p>
            <a:pPr lvl="1"/>
            <a:r>
              <a:rPr lang="en-US" dirty="0" smtClean="0"/>
              <a:t>Experiences</a:t>
            </a:r>
          </a:p>
          <a:p>
            <a:pPr lvl="1"/>
            <a:r>
              <a:rPr lang="en-US" dirty="0" smtClean="0"/>
              <a:t>Letters of Recommendation</a:t>
            </a:r>
          </a:p>
          <a:p>
            <a:pPr lvl="1"/>
            <a:r>
              <a:rPr lang="en-US" dirty="0" smtClean="0"/>
              <a:t>Commitment to Family Medicine</a:t>
            </a:r>
          </a:p>
          <a:p>
            <a:pPr lvl="1"/>
            <a:r>
              <a:rPr lang="en-US" dirty="0" smtClean="0"/>
              <a:t>Personal Statement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 ERAS to invite applicants for an interview &amp; self-schedule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050"/>
            <a:ext cx="8424862" cy="1143000"/>
          </a:xfrm>
        </p:spPr>
        <p:txBody>
          <a:bodyPr/>
          <a:lstStyle/>
          <a:p>
            <a:r>
              <a:rPr lang="en-US" dirty="0" smtClean="0"/>
              <a:t>Interview Season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Interview 3 applicants per day/3 days per week October 11 – January 11</a:t>
            </a:r>
          </a:p>
          <a:p>
            <a:r>
              <a:rPr lang="en-US" dirty="0" smtClean="0"/>
              <a:t>Resident(s) host dinner night before interview</a:t>
            </a:r>
          </a:p>
          <a:p>
            <a:r>
              <a:rPr lang="en-US" dirty="0" smtClean="0"/>
              <a:t>Interview day agenda</a:t>
            </a:r>
          </a:p>
          <a:p>
            <a:pPr lvl="1"/>
            <a:r>
              <a:rPr lang="en-US" dirty="0" smtClean="0"/>
              <a:t>1:1 Program Director &amp; Applicant</a:t>
            </a:r>
          </a:p>
          <a:p>
            <a:pPr lvl="1"/>
            <a:r>
              <a:rPr lang="en-US" dirty="0" smtClean="0"/>
              <a:t>1:1 Program Coordinator &amp; Applicant</a:t>
            </a:r>
          </a:p>
          <a:p>
            <a:pPr lvl="1"/>
            <a:r>
              <a:rPr lang="en-US" dirty="0" smtClean="0"/>
              <a:t>Interview Panel  (panel = Faculty, RD, Nursing)</a:t>
            </a:r>
          </a:p>
          <a:p>
            <a:r>
              <a:rPr lang="en-US" dirty="0" smtClean="0"/>
              <a:t>Each interview session scores the applicant on scale 1 - 5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81649"/>
              </p:ext>
            </p:extLst>
          </p:nvPr>
        </p:nvGraphicFramePr>
        <p:xfrm>
          <a:off x="457200" y="4495800"/>
          <a:ext cx="8305799" cy="1690255"/>
        </p:xfrm>
        <a:graphic>
          <a:graphicData uri="http://schemas.openxmlformats.org/drawingml/2006/table">
            <a:tbl>
              <a:tblPr firstRow="1" firstCol="1" bandRow="1"/>
              <a:tblGrid>
                <a:gridCol w="138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3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3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Very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strong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evidence skill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Strong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evidence skill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Some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evidence skill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present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Strong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evidence skill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present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Very strong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evidence skill </a:t>
                      </a: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present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enough evidence</a:t>
                      </a:r>
                      <a:r>
                        <a:rPr lang="en-US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for or against skill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5774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Comments: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7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143000"/>
          </a:xfrm>
        </p:spPr>
        <p:txBody>
          <a:bodyPr/>
          <a:lstStyle/>
          <a:p>
            <a:r>
              <a:rPr lang="en-US" dirty="0" smtClean="0"/>
              <a:t>Interview Season Continued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interviewer scores applicant’s Communication Skills plus BI question(s)</a:t>
            </a:r>
          </a:p>
          <a:p>
            <a:r>
              <a:rPr lang="en-US" dirty="0" smtClean="0"/>
              <a:t>Review scores and interview scores are </a:t>
            </a:r>
            <a:r>
              <a:rPr lang="en-US" dirty="0"/>
              <a:t>recorded on an Excel </a:t>
            </a:r>
            <a:r>
              <a:rPr lang="en-US" dirty="0" smtClean="0"/>
              <a:t>grid (Red flags, Gaps are noted on grid)</a:t>
            </a:r>
          </a:p>
          <a:p>
            <a:r>
              <a:rPr lang="en-US" dirty="0" smtClean="0"/>
              <a:t>Applicants are categorized into groups. Group Number is defined by date of interview</a:t>
            </a:r>
          </a:p>
          <a:p>
            <a:r>
              <a:rPr lang="en-US" dirty="0" smtClean="0"/>
              <a:t> Preliminary Rank Meetings are scheduled every 3 – 4 weeks to review applicants per group</a:t>
            </a:r>
          </a:p>
          <a:p>
            <a:r>
              <a:rPr lang="en-US" dirty="0" smtClean="0"/>
              <a:t>Preliminary Rank Meetings consists of Faculty, PD, PC, and Rotation Directors</a:t>
            </a:r>
          </a:p>
          <a:p>
            <a:r>
              <a:rPr lang="en-US" dirty="0" smtClean="0"/>
              <a:t>During preliminary rank meetings applicants are adjusted/DNR</a:t>
            </a:r>
          </a:p>
          <a:p>
            <a:r>
              <a:rPr lang="en-US" dirty="0" smtClean="0"/>
              <a:t>Final Rank Meeting is Faculty, PD, PC and Residents</a:t>
            </a:r>
          </a:p>
          <a:p>
            <a:r>
              <a:rPr lang="en-US" dirty="0" smtClean="0"/>
              <a:t>PD &amp; PC review final list prior to certifying Rank Order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862</TotalTime>
  <Words>646</Words>
  <Application>Microsoft Office PowerPoint</Application>
  <PresentationFormat>On-screen Show (4:3)</PresentationFormat>
  <Paragraphs>105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</vt:lpstr>
      <vt:lpstr>Slipstream</vt:lpstr>
      <vt:lpstr>Interview Season 2019:  Lessons Learned</vt:lpstr>
      <vt:lpstr>Interview Season for Match 2019</vt:lpstr>
      <vt:lpstr>Interview Season for Match 2019</vt:lpstr>
      <vt:lpstr>Pre-interview Part 1</vt:lpstr>
      <vt:lpstr>Interview Season Part 1</vt:lpstr>
      <vt:lpstr>Interview Season – Part 1</vt:lpstr>
      <vt:lpstr>Pre-interview Part 2</vt:lpstr>
      <vt:lpstr>Interview Season Part 2</vt:lpstr>
      <vt:lpstr>Interview Season Continued Part 2</vt:lpstr>
      <vt:lpstr>Key Takeaways</vt:lpstr>
      <vt:lpstr>Review of Important Dates</vt:lpstr>
      <vt:lpstr>Questions &amp; Answers</vt:lpstr>
    </vt:vector>
  </TitlesOfParts>
  <Company>Mayo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L Egger</dc:creator>
  <cp:lastModifiedBy>Jamison, Summer D</cp:lastModifiedBy>
  <cp:revision>24</cp:revision>
  <dcterms:created xsi:type="dcterms:W3CDTF">2019-02-05T15:25:05Z</dcterms:created>
  <dcterms:modified xsi:type="dcterms:W3CDTF">2019-02-26T13:52:17Z</dcterms:modified>
</cp:coreProperties>
</file>